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8"/>
  </p:notesMasterIdLst>
  <p:handoutMasterIdLst>
    <p:handoutMasterId r:id="rId19"/>
  </p:handoutMasterIdLst>
  <p:sldIdLst>
    <p:sldId id="312" r:id="rId5"/>
    <p:sldId id="304" r:id="rId6"/>
    <p:sldId id="307" r:id="rId7"/>
    <p:sldId id="281" r:id="rId8"/>
    <p:sldId id="282" r:id="rId9"/>
    <p:sldId id="314" r:id="rId10"/>
    <p:sldId id="315" r:id="rId11"/>
    <p:sldId id="317" r:id="rId12"/>
    <p:sldId id="318" r:id="rId13"/>
    <p:sldId id="319" r:id="rId14"/>
    <p:sldId id="321" r:id="rId15"/>
    <p:sldId id="322" r:id="rId16"/>
    <p:sldId id="297" r:id="rId17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388" autoAdjust="0"/>
  </p:normalViewPr>
  <p:slideViewPr>
    <p:cSldViewPr snapToGrid="0" snapToObjects="1">
      <p:cViewPr varScale="1">
        <p:scale>
          <a:sx n="63" d="100"/>
          <a:sy n="63" d="100"/>
        </p:scale>
        <p:origin x="1020" y="60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68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F8E4B-CF73-213A-95A9-21FF73389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E479CE-F117-AB15-0D71-5CE2CBF425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D0C97E-4FF7-F4B3-750E-4BA50E499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090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67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41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bishakhakapur7@gmail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IN" dirty="0"/>
              <a:t>Banking Loan Analysis Dashboard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4" y="692943"/>
            <a:ext cx="12927543" cy="755607"/>
          </a:xfrm>
        </p:spPr>
        <p:txBody>
          <a:bodyPr/>
          <a:lstStyle/>
          <a:p>
            <a:r>
              <a:rPr lang="en-IN" dirty="0"/>
              <a:t>Challenges Faced &amp; Solutions Implemented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58863" y="1448550"/>
            <a:ext cx="10115550" cy="5211873"/>
          </a:xfrm>
        </p:spPr>
        <p:txBody>
          <a:bodyPr/>
          <a:lstStyle/>
          <a:p>
            <a:r>
              <a:rPr lang="en-US" b="1" dirty="0"/>
              <a:t>1. Data Connectivity Issues</a:t>
            </a:r>
            <a:br>
              <a:rPr lang="en-US" dirty="0"/>
            </a:br>
            <a:r>
              <a:rPr lang="en-US" b="1" dirty="0"/>
              <a:t>Problem:</a:t>
            </a:r>
            <a:r>
              <a:rPr lang="en-US" dirty="0"/>
              <a:t> Difficulty connecting Power BI to MySQL due to missing components.</a:t>
            </a: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Installed required MySQL connector to enable seamless data import into Power BI.</a:t>
            </a:r>
          </a:p>
          <a:p>
            <a:r>
              <a:rPr lang="en-US" b="1" dirty="0"/>
              <a:t>2. Data Cleaning &amp; Preparation</a:t>
            </a:r>
            <a:br>
              <a:rPr lang="en-US" dirty="0"/>
            </a:br>
            <a:r>
              <a:rPr lang="en-US" b="1" dirty="0"/>
              <a:t>Problem:</a:t>
            </a:r>
            <a:r>
              <a:rPr lang="en-US" dirty="0"/>
              <a:t> Inconsistent and unstructured data (e.g., incorrect data types, missing values).</a:t>
            </a: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Used Power Query to clean, transform, and standardize data for analysis.</a:t>
            </a:r>
          </a:p>
          <a:p>
            <a:r>
              <a:rPr lang="en-US" b="1" dirty="0"/>
              <a:t>3. Complex Metrics Calculation</a:t>
            </a:r>
            <a:br>
              <a:rPr lang="en-US" dirty="0"/>
            </a:br>
            <a:r>
              <a:rPr lang="en-US" b="1" dirty="0"/>
              <a:t>Problem:</a:t>
            </a:r>
            <a:r>
              <a:rPr lang="en-US" dirty="0"/>
              <a:t> Need to create new KPIs like Total Bank Loan and Total Engagement Accounts.</a:t>
            </a: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Created calculated columns and DAX measures to combine multiple account types logically.</a:t>
            </a:r>
          </a:p>
          <a:p>
            <a:r>
              <a:rPr lang="en-US" b="1" dirty="0"/>
              <a:t>4. Visual Overload &amp; Clarity</a:t>
            </a:r>
            <a:br>
              <a:rPr lang="en-US" dirty="0"/>
            </a:br>
            <a:r>
              <a:rPr lang="en-US" b="1" dirty="0"/>
              <a:t>Problem:</a:t>
            </a:r>
            <a:r>
              <a:rPr lang="en-US" dirty="0"/>
              <a:t> Too many visuals could overwhelm the audience.</a:t>
            </a: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Used focused charts per category (Gender, Age, Nationality, Occupation), with clear titles and insights for each.</a:t>
            </a:r>
          </a:p>
          <a:p>
            <a:r>
              <a:rPr lang="en-US" b="1" dirty="0"/>
              <a:t>5. Insightful Storytelling</a:t>
            </a:r>
            <a:br>
              <a:rPr lang="en-US" dirty="0"/>
            </a:br>
            <a:r>
              <a:rPr lang="en-US" b="1" dirty="0"/>
              <a:t>Problem:</a:t>
            </a:r>
            <a:r>
              <a:rPr lang="en-US" dirty="0"/>
              <a:t> Difficulty turning raw data into meaningful insights.</a:t>
            </a: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Used visuals like pie charts and bar graphs, and wrote concise insights for better interpretation and reporting.</a:t>
            </a:r>
          </a:p>
          <a:p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DB3991E-0605-C20E-53AD-D64E13638DA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78055894"/>
              </p:ext>
            </p:extLst>
          </p:nvPr>
        </p:nvGraphicFramePr>
        <p:xfrm>
          <a:off x="11174413" y="1328737"/>
          <a:ext cx="833120" cy="521187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95608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8070687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501547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872764148"/>
                    </a:ext>
                  </a:extLst>
                </a:gridCol>
              </a:tblGrid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9142786"/>
                  </a:ext>
                </a:extLst>
              </a:tr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8576737"/>
                  </a:ext>
                </a:extLst>
              </a:tr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410507"/>
                  </a:ext>
                </a:extLst>
              </a:tr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8116840"/>
                  </a:ext>
                </a:extLst>
              </a:tr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3592559"/>
                  </a:ext>
                </a:extLst>
              </a:tr>
              <a:tr h="86864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56495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r>
              <a:rPr lang="en-US" dirty="0"/>
              <a:t>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D62608-F5E4-7EC0-5EF0-4F988DDD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275" y="593379"/>
            <a:ext cx="5407449" cy="671132"/>
          </a:xfrm>
        </p:spPr>
        <p:txBody>
          <a:bodyPr/>
          <a:lstStyle/>
          <a:p>
            <a:r>
              <a:rPr lang="en-IN" dirty="0"/>
              <a:t>Final Conclusion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FAD14-1AAA-8CDA-A49B-523FD6C66F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D5AA1B-713C-DF74-D1A5-D03D9F3EB5ED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1490585" y="1470815"/>
            <a:ext cx="679616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analysis reveals that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Credit Cards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Bank Loans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Lending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the top contributors to the bank's loan portfolio, totaling over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₹16.51 billion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European nationals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dominate both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deposit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categories, indicating a strong financial engagement with the bank.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A88FC02-74CB-23CF-D501-3AC396CF87C4}"/>
              </a:ext>
            </a:extLst>
          </p:cNvPr>
          <p:cNvSpPr>
            <a:spLocks noGrp="1" noChangeArrowheads="1"/>
          </p:cNvSpPr>
          <p:nvPr>
            <p:ph sz="half" idx="15"/>
          </p:nvPr>
        </p:nvSpPr>
        <p:spPr bwMode="auto">
          <a:xfrm>
            <a:off x="1490585" y="3729038"/>
            <a:ext cx="718489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Developers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across various levels are key contributors in both loans and deposits.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75+ age group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holds significant deposits, showcasing the importance of senior customers.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Gender-based loan distribution is nearly equal, indicating no strong gender bias in loan approval.</a:t>
            </a:r>
          </a:p>
        </p:txBody>
      </p:sp>
    </p:spTree>
    <p:extLst>
      <p:ext uri="{BB962C8B-B14F-4D97-AF65-F5344CB8AC3E}">
        <p14:creationId xmlns:p14="http://schemas.microsoft.com/office/powerpoint/2010/main" val="2498021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5BBBB-BDD6-EABB-143B-781A348AB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58C286-24D0-6214-3DC3-ABDED68AB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275" y="593379"/>
            <a:ext cx="5407449" cy="671132"/>
          </a:xfrm>
        </p:spPr>
        <p:txBody>
          <a:bodyPr/>
          <a:lstStyle/>
          <a:p>
            <a:r>
              <a:rPr lang="en-IN" dirty="0"/>
              <a:t>💡 Suggestions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3191E5-7189-74AE-4C59-FA505C9844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FC68912-21CB-60B9-5F93-B94E1530547F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1490663" y="1609657"/>
            <a:ext cx="703897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High-Value Customers: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Focus marketing on Web Developers and European customers for tailored loan and deposit products.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Strengthen Senior Banking Services: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 attractive deposit schemes for older age groups.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44C652F-4E44-5785-16A5-FFD659CD1C75}"/>
              </a:ext>
            </a:extLst>
          </p:cNvPr>
          <p:cNvSpPr>
            <a:spLocks noGrp="1" noChangeArrowheads="1"/>
          </p:cNvSpPr>
          <p:nvPr>
            <p:ph sz="half" idx="15"/>
          </p:nvPr>
        </p:nvSpPr>
        <p:spPr bwMode="auto">
          <a:xfrm>
            <a:off x="1490662" y="3535005"/>
            <a:ext cx="703897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Digital Engagement: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Introduce digital solutions to encourage more Saving and Checking account activities.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 Credit Risk: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Closely track credit card and business lending segments due to their high value and associated risk.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Expansion: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Integrate more demographic and transactional data for deeper insights in future analyses.</a:t>
            </a:r>
          </a:p>
        </p:txBody>
      </p:sp>
    </p:spTree>
    <p:extLst>
      <p:ext uri="{BB962C8B-B14F-4D97-AF65-F5344CB8AC3E}">
        <p14:creationId xmlns:p14="http://schemas.microsoft.com/office/powerpoint/2010/main" val="533705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build="p"/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</p:spPr>
        <p:txBody>
          <a:bodyPr/>
          <a:lstStyle/>
          <a:p>
            <a:r>
              <a:rPr lang="en-US" dirty="0"/>
              <a:t>Bishakha Kapur</a:t>
            </a:r>
          </a:p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bishakhakapur7@gmail.com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r>
              <a:rPr lang="en-IN" dirty="0"/>
              <a:t>Data Integration and Preparation</a:t>
            </a:r>
            <a:endParaRPr lang="en-US" dirty="0"/>
          </a:p>
          <a:p>
            <a:r>
              <a:rPr lang="en-IN" dirty="0"/>
              <a:t>Loan Portfolio Analysis</a:t>
            </a:r>
          </a:p>
          <a:p>
            <a:r>
              <a:rPr lang="en-IN" dirty="0"/>
              <a:t>Deposit Portfolio Analysis</a:t>
            </a:r>
          </a:p>
          <a:p>
            <a:r>
              <a:rPr lang="en-IN" dirty="0"/>
              <a:t>Engagement and Account Activity</a:t>
            </a:r>
          </a:p>
          <a:p>
            <a:r>
              <a:rPr lang="en-IN" dirty="0"/>
              <a:t>Insights &amp; Dashboard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9822" y="2535553"/>
            <a:ext cx="1262239" cy="89344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4C44E2-9DB8-4DEF-3F11-DB564EB82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" y="0"/>
            <a:ext cx="8732520" cy="63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96D7801-094C-D9B3-9000-1E2233A164BD}"/>
              </a:ext>
            </a:extLst>
          </p:cNvPr>
          <p:cNvSpPr/>
          <p:nvPr/>
        </p:nvSpPr>
        <p:spPr>
          <a:xfrm>
            <a:off x="4827098" y="1918727"/>
            <a:ext cx="3376621" cy="1485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D49D25-D910-011F-A537-BF24E1580F9E}"/>
              </a:ext>
            </a:extLst>
          </p:cNvPr>
          <p:cNvSpPr/>
          <p:nvPr/>
        </p:nvSpPr>
        <p:spPr>
          <a:xfrm>
            <a:off x="8311172" y="1906752"/>
            <a:ext cx="3376622" cy="1485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ED0109-83D6-4DA9-894B-B1CFE4CB4D84}"/>
              </a:ext>
            </a:extLst>
          </p:cNvPr>
          <p:cNvSpPr/>
          <p:nvPr/>
        </p:nvSpPr>
        <p:spPr>
          <a:xfrm>
            <a:off x="1343023" y="1943101"/>
            <a:ext cx="3376621" cy="1485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86" y="557213"/>
            <a:ext cx="8486775" cy="777536"/>
          </a:xfrm>
        </p:spPr>
        <p:txBody>
          <a:bodyPr/>
          <a:lstStyle/>
          <a:p>
            <a:r>
              <a:rPr lang="en-IN" dirty="0"/>
              <a:t>Loan Distribution Analysis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8943" y="1348621"/>
            <a:ext cx="5259554" cy="477500"/>
          </a:xfrm>
        </p:spPr>
        <p:txBody>
          <a:bodyPr/>
          <a:lstStyle/>
          <a:p>
            <a:r>
              <a:rPr lang="en-IN" dirty="0"/>
              <a:t>Total loans disbursed: ₹4.38bn</a:t>
            </a:r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E9B86CE-F3A8-B8E2-A602-A5F1B83EA88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100" b="2100"/>
          <a:stretch>
            <a:fillRect/>
          </a:stretch>
        </p:blipFill>
        <p:spPr>
          <a:xfrm flipH="1">
            <a:off x="4925910" y="2052921"/>
            <a:ext cx="1453174" cy="1236606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2975C8-4D8D-7B1D-FBC3-8151C751D0B6}"/>
              </a:ext>
            </a:extLst>
          </p:cNvPr>
          <p:cNvSpPr txBox="1"/>
          <p:nvPr/>
        </p:nvSpPr>
        <p:spPr>
          <a:xfrm>
            <a:off x="3072387" y="2348058"/>
            <a:ext cx="143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CC Balance</a:t>
            </a:r>
            <a:endParaRPr lang="en-IN" dirty="0"/>
          </a:p>
          <a:p>
            <a:r>
              <a:rPr lang="en-IN" dirty="0"/>
              <a:t>₹9.53M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40DC338-0C32-A717-8C06-92A833F77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969" y="2099421"/>
            <a:ext cx="1436201" cy="11732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C8891EF-877E-FAB7-A241-C1287FC72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7675" y="2061214"/>
            <a:ext cx="1458643" cy="122831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1F20C68-FED5-ECA8-590A-C5E119918E26}"/>
              </a:ext>
            </a:extLst>
          </p:cNvPr>
          <p:cNvSpPr txBox="1"/>
          <p:nvPr/>
        </p:nvSpPr>
        <p:spPr>
          <a:xfrm>
            <a:off x="6486538" y="2368324"/>
            <a:ext cx="1795454" cy="642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Total Loan</a:t>
            </a:r>
            <a:endParaRPr lang="en-IN" dirty="0"/>
          </a:p>
          <a:p>
            <a:r>
              <a:rPr lang="en-IN" dirty="0"/>
              <a:t>₹4.38BN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C20445-CB51-C433-C5B5-A8CE354D75A8}"/>
              </a:ext>
            </a:extLst>
          </p:cNvPr>
          <p:cNvSpPr txBox="1"/>
          <p:nvPr/>
        </p:nvSpPr>
        <p:spPr>
          <a:xfrm>
            <a:off x="9815527" y="2338510"/>
            <a:ext cx="2060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Business Landing </a:t>
            </a:r>
            <a:endParaRPr lang="en-IN" dirty="0"/>
          </a:p>
          <a:p>
            <a:r>
              <a:rPr lang="en-IN" dirty="0"/>
              <a:t> ₹2.60BN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93D318-EDBF-8A16-3FD8-E3A1B84F9AFE}"/>
              </a:ext>
            </a:extLst>
          </p:cNvPr>
          <p:cNvSpPr/>
          <p:nvPr/>
        </p:nvSpPr>
        <p:spPr>
          <a:xfrm>
            <a:off x="1206698" y="4150178"/>
            <a:ext cx="10344771" cy="2043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8B6A63-9BB9-4C21-67EF-00B414DF3F47}"/>
              </a:ext>
            </a:extLst>
          </p:cNvPr>
          <p:cNvSpPr txBox="1"/>
          <p:nvPr/>
        </p:nvSpPr>
        <p:spPr>
          <a:xfrm>
            <a:off x="1228725" y="4411594"/>
            <a:ext cx="97565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total lending portfolio demonstrates a strong consumer-driven focus, with </a:t>
            </a:r>
            <a:r>
              <a:rPr lang="en-US" b="1" dirty="0"/>
              <a:t>Credit Cards accounting for $9.53M</a:t>
            </a:r>
            <a:r>
              <a:rPr lang="en-US" dirty="0"/>
              <a:t>, significantly outpacing traditional </a:t>
            </a:r>
            <a:r>
              <a:rPr lang="en-US" b="1" dirty="0"/>
              <a:t>Bank Loans ($4.38B)</a:t>
            </a:r>
            <a:r>
              <a:rPr lang="en-US" dirty="0"/>
              <a:t> and </a:t>
            </a:r>
            <a:r>
              <a:rPr lang="en-US" b="1" dirty="0"/>
              <a:t>Business Lending ($2.60B)</a:t>
            </a:r>
            <a:r>
              <a:rPr lang="en-US" dirty="0"/>
              <a:t>. This suggests high transactional activity and short-term borrowing behavior, while the substantial value in bank and business loans reflects long-term financial engagement and institutional trust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5" grpId="0" animBg="1"/>
      <p:bldP spid="13" grpId="0" animBg="1"/>
      <p:bldP spid="2" grpId="0"/>
      <p:bldP spid="3" grpId="0" build="p"/>
      <p:bldP spid="14" grpId="0"/>
      <p:bldP spid="29" grpId="0"/>
      <p:bldP spid="31" grpId="0"/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D00BE35-8CDC-2193-5823-129988189293}"/>
              </a:ext>
            </a:extLst>
          </p:cNvPr>
          <p:cNvSpPr/>
          <p:nvPr/>
        </p:nvSpPr>
        <p:spPr>
          <a:xfrm>
            <a:off x="2843213" y="4025944"/>
            <a:ext cx="3600450" cy="2665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912" y="138899"/>
            <a:ext cx="9120975" cy="994164"/>
          </a:xfrm>
        </p:spPr>
        <p:txBody>
          <a:bodyPr/>
          <a:lstStyle/>
          <a:p>
            <a:r>
              <a:rPr lang="en-IN" dirty="0"/>
              <a:t>Loan Distribution by Demographics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7D5AF97-2514-8E86-C069-1B5CF3FB4E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71289" y="1246987"/>
            <a:ext cx="3572374" cy="2665033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C847EB-C333-23EC-F869-837D2A4F34BF}"/>
              </a:ext>
            </a:extLst>
          </p:cNvPr>
          <p:cNvSpPr txBox="1"/>
          <p:nvPr/>
        </p:nvSpPr>
        <p:spPr>
          <a:xfrm>
            <a:off x="3095625" y="4228497"/>
            <a:ext cx="28721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Bank loan distribution is nearly equal across genders, with males holding a slightly higher loan amount. This indicates balanced access to credit facilities between male and female customers.</a:t>
            </a: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F8BA3FF-741A-A590-D3E1-CFD929C87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9857" y="1246987"/>
            <a:ext cx="4353030" cy="2657846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AF15B3F-B625-0D8D-51BF-1B4363654EED}"/>
              </a:ext>
            </a:extLst>
          </p:cNvPr>
          <p:cNvSpPr/>
          <p:nvPr/>
        </p:nvSpPr>
        <p:spPr>
          <a:xfrm>
            <a:off x="7301305" y="4018757"/>
            <a:ext cx="4371581" cy="2665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A5C79F-7294-ECC9-ADD7-50FB8E563680}"/>
              </a:ext>
            </a:extLst>
          </p:cNvPr>
          <p:cNvSpPr txBox="1"/>
          <p:nvPr/>
        </p:nvSpPr>
        <p:spPr>
          <a:xfrm>
            <a:off x="7458075" y="4089997"/>
            <a:ext cx="39679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top 5 occupations by bank loan amount are all in web development and design, with </a:t>
            </a:r>
            <a:r>
              <a:rPr lang="en-US" b="1" dirty="0"/>
              <a:t>Web Developer I</a:t>
            </a:r>
            <a:r>
              <a:rPr lang="en-US" dirty="0"/>
              <a:t> leading in loan volume. This indicates strong financial engagement from IT professionals, particularly developers, possibly due to stable income profiles or higher creditworthiness in the tech sector.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/>
      <p:bldP spid="13" grpId="0"/>
      <p:bldP spid="18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0199-C129-11F0-56F2-2D1AED21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7861" y="101538"/>
            <a:ext cx="8008166" cy="591405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IN" dirty="0"/>
              <a:t>ANK LOAN BY NATIONALITY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0AEC4F-E711-8552-9C34-82C1514A1E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51E324-574D-349A-2371-7A11F4128637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/>
          <a:stretch>
            <a:fillRect/>
          </a:stretch>
        </p:blipFill>
        <p:spPr>
          <a:xfrm>
            <a:off x="4479528" y="805717"/>
            <a:ext cx="5884831" cy="3737448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26FC42-81EA-8BDA-F4A5-8C4DDE1791C9}"/>
              </a:ext>
            </a:extLst>
          </p:cNvPr>
          <p:cNvSpPr txBox="1"/>
          <p:nvPr/>
        </p:nvSpPr>
        <p:spPr>
          <a:xfrm>
            <a:off x="3671888" y="5049015"/>
            <a:ext cx="8315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European nationals account for the largest share of bank loans at </a:t>
            </a:r>
            <a:r>
              <a:rPr lang="en-US" b="1" dirty="0"/>
              <a:t>43.83%</a:t>
            </a:r>
            <a:r>
              <a:rPr lang="en-US" dirty="0"/>
              <a:t>, followed by Asian (24.59%) and American (17.25%) clients. This suggests that European clients are the most financially engaged, possibly due to stronger credit profiles or higher loan accessibility in that demographic.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1718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9170253-B49B-BCA5-8F19-C249D06D2C3C}"/>
              </a:ext>
            </a:extLst>
          </p:cNvPr>
          <p:cNvSpPr/>
          <p:nvPr/>
        </p:nvSpPr>
        <p:spPr>
          <a:xfrm>
            <a:off x="3912326" y="1171576"/>
            <a:ext cx="3448051" cy="16430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FE6562A-368F-4331-24A9-D1EE279AC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911" y="1309492"/>
            <a:ext cx="1385887" cy="138588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F77037C-C271-FED3-8E3A-EB72DEFC2AF6}"/>
              </a:ext>
            </a:extLst>
          </p:cNvPr>
          <p:cNvSpPr/>
          <p:nvPr/>
        </p:nvSpPr>
        <p:spPr>
          <a:xfrm>
            <a:off x="7496355" y="1202532"/>
            <a:ext cx="3448051" cy="16430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737" y="0"/>
            <a:ext cx="9815514" cy="748530"/>
          </a:xfrm>
        </p:spPr>
        <p:txBody>
          <a:bodyPr/>
          <a:lstStyle/>
          <a:p>
            <a:r>
              <a:rPr lang="en-US" dirty="0"/>
              <a:t>Deposit distribution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52A34E-8CCB-BA64-BF2F-70F6B42F7A67}"/>
              </a:ext>
            </a:extLst>
          </p:cNvPr>
          <p:cNvSpPr/>
          <p:nvPr/>
        </p:nvSpPr>
        <p:spPr>
          <a:xfrm>
            <a:off x="357188" y="1171576"/>
            <a:ext cx="3448051" cy="16430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6174AE-667F-B2A3-1BF0-893AA82EB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640" y="1331120"/>
            <a:ext cx="1391528" cy="13915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E92F659-CD9F-AFF4-9A45-1DA485B99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750" y="1331120"/>
            <a:ext cx="1323974" cy="132397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380F1E8-00A6-BCA3-E802-28322D91BC42}"/>
              </a:ext>
            </a:extLst>
          </p:cNvPr>
          <p:cNvSpPr txBox="1"/>
          <p:nvPr/>
        </p:nvSpPr>
        <p:spPr>
          <a:xfrm>
            <a:off x="1778724" y="1528763"/>
            <a:ext cx="2026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Total Deposit</a:t>
            </a:r>
            <a:endParaRPr lang="en-IN" dirty="0"/>
          </a:p>
          <a:p>
            <a:r>
              <a:rPr lang="en-IN" dirty="0"/>
              <a:t> ₹3.77bn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BE35CE-2727-AE26-B580-0FC35BC420DA}"/>
              </a:ext>
            </a:extLst>
          </p:cNvPr>
          <p:cNvSpPr txBox="1"/>
          <p:nvPr/>
        </p:nvSpPr>
        <p:spPr>
          <a:xfrm>
            <a:off x="5446798" y="1528763"/>
            <a:ext cx="1768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Saving Account Amt</a:t>
            </a:r>
            <a:endParaRPr lang="en-IN" dirty="0"/>
          </a:p>
          <a:p>
            <a:r>
              <a:rPr lang="en-IN" dirty="0"/>
              <a:t> ₹698.73M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AFFF27-FC60-3EDD-2ACD-44DA38B600AC}"/>
              </a:ext>
            </a:extLst>
          </p:cNvPr>
          <p:cNvSpPr txBox="1"/>
          <p:nvPr/>
        </p:nvSpPr>
        <p:spPr>
          <a:xfrm>
            <a:off x="9129713" y="1643063"/>
            <a:ext cx="1776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Checking Account Amt</a:t>
            </a:r>
            <a:endParaRPr lang="en-IN" dirty="0"/>
          </a:p>
          <a:p>
            <a:r>
              <a:rPr lang="en-IN" dirty="0"/>
              <a:t>₹963.28M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E17983FC-58D6-25C0-60A7-6F72B86BE388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438125" y="3135910"/>
            <a:ext cx="1163796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Deposits amount to ₹3.77 Billion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reflecting strong customer trust and engagement with banking 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Checking Accounts lead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₹963.28 Million, indicating high transactional activity.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4ABE230E-9769-791E-C3F7-E28F906B5C6C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 bwMode="auto">
          <a:xfrm>
            <a:off x="438125" y="4664249"/>
            <a:ext cx="1073225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Saving Accounts hold ₹698.73 Million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suggesting stable long-term saving behavior.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Together,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Checking and Saving Accounts contribute over ₹1.66 Billion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representing a significant 44% share of total deposits.</a:t>
            </a:r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" grpId="0"/>
      <p:bldP spid="8" grpId="0" animBg="1"/>
      <p:bldP spid="25" grpId="0"/>
      <p:bldP spid="26" grpId="0"/>
      <p:bldP spid="27" grpId="0"/>
      <p:bldP spid="30" grpId="0" build="p"/>
      <p:bldP spid="3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974" y="411162"/>
            <a:ext cx="10511626" cy="699707"/>
          </a:xfrm>
        </p:spPr>
        <p:txBody>
          <a:bodyPr/>
          <a:lstStyle/>
          <a:p>
            <a:r>
              <a:rPr lang="en-US" dirty="0"/>
              <a:t>Top 5 Age Groups by Bank Deposits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24513" y="3082433"/>
            <a:ext cx="5429249" cy="2854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80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shows a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 in deposits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possibly due to reduced income or retirement-related factors.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Overall, the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70–76 age group dominates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deposit contributions.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trend highlights that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early senior years are peak periods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banking deposits.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 me know if you’d like these turned into slide points or added to your report.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68AD96-0396-8CB4-B49E-1AE3C934F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21" y="1225169"/>
            <a:ext cx="4805653" cy="5518531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6" name="Rectangle 1">
            <a:extLst>
              <a:ext uri="{FF2B5EF4-FFF2-40B4-BE49-F238E27FC236}">
                <a16:creationId xmlns:a16="http://schemas.microsoft.com/office/drawing/2014/main" id="{82C1297B-14B3-ED23-D66C-C29FF407D768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5624513" y="1357987"/>
            <a:ext cx="565308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~70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holds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bank deposits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indicating strong financial activity or savings behavior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Ages 75 and 76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follow closely, maintaining significant deposit levels.</a:t>
            </a:r>
          </a:p>
        </p:txBody>
      </p:sp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 build="p"/>
      <p:bldP spid="1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1CB502-B6CC-42CB-E90D-EE24A8358AE5}"/>
              </a:ext>
            </a:extLst>
          </p:cNvPr>
          <p:cNvSpPr/>
          <p:nvPr/>
        </p:nvSpPr>
        <p:spPr>
          <a:xfrm>
            <a:off x="385763" y="4103441"/>
            <a:ext cx="5872163" cy="27545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43EC8A-1733-CCF7-081F-EB4667CB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381" y="37350"/>
            <a:ext cx="9901238" cy="655593"/>
          </a:xfrm>
        </p:spPr>
        <p:txBody>
          <a:bodyPr/>
          <a:lstStyle/>
          <a:p>
            <a:r>
              <a:rPr lang="en-US" dirty="0"/>
              <a:t>Bank deposit by occupation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9D854-FB65-0E93-CFE2-041F7C41D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B5AE4E-0F87-A873-68F2-285207F7E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3" y="869216"/>
            <a:ext cx="5799933" cy="305795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09E90EBD-29DE-C733-A26A-F09234FDF9EF}"/>
              </a:ext>
            </a:extLst>
          </p:cNvPr>
          <p:cNvSpPr>
            <a:spLocks noGrp="1" noChangeArrowheads="1"/>
          </p:cNvSpPr>
          <p:nvPr>
            <p:ph idx="13"/>
          </p:nvPr>
        </p:nvSpPr>
        <p:spPr bwMode="auto">
          <a:xfrm>
            <a:off x="411422" y="4188057"/>
            <a:ext cx="5820843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Developer III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leads in bank deposits, indicating strong financial involvement.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Developer IV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follow closely, showing consistent deposit behavior across developer levels.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Developer II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also maintains a high deposit level, just slightly behind.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Designer IV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ranks lowest among the top 5, suggesting comparatively lower deposit contributions from design roles.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58ADEB-EBE7-6A87-6783-8F204B8A0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0325" y="869216"/>
            <a:ext cx="5519737" cy="3096057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AE517EC-CA48-DD04-EB21-1F03F30419A6}"/>
              </a:ext>
            </a:extLst>
          </p:cNvPr>
          <p:cNvSpPr/>
          <p:nvPr/>
        </p:nvSpPr>
        <p:spPr>
          <a:xfrm>
            <a:off x="6410326" y="4103440"/>
            <a:ext cx="5519737" cy="27545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DE535B45-0D18-03F7-D731-20F7F6C71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B13B508-11B6-A85B-CED0-F8F6DB37B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1410" y="4326557"/>
            <a:ext cx="498464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European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customers contribute the highest deposits, showing strong financial stability.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Asian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American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nationals follow with moderate deposit levels.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Australians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have lower deposit contributions in comparison.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Africans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contribute the least, indicating minimal deposit activity among this group.</a:t>
            </a:r>
          </a:p>
        </p:txBody>
      </p:sp>
    </p:spTree>
    <p:extLst>
      <p:ext uri="{BB962C8B-B14F-4D97-AF65-F5344CB8AC3E}">
        <p14:creationId xmlns:p14="http://schemas.microsoft.com/office/powerpoint/2010/main" val="4072101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build="p"/>
      <p:bldP spid="14" grpId="0" animBg="1"/>
      <p:bldP spid="4" grpId="0"/>
    </p:bldLst>
  </p:timing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{52CCC4B9-414E-4466-90BF-7B7292291585}tf78438558_win32</Template>
  <TotalTime>260</TotalTime>
  <Words>942</Words>
  <Application>Microsoft Office PowerPoint</Application>
  <PresentationFormat>Widescreen</PresentationFormat>
  <Paragraphs>88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Sabon Next LT</vt:lpstr>
      <vt:lpstr>Custom</vt:lpstr>
      <vt:lpstr>Banking Loan Analysis Dashboard</vt:lpstr>
      <vt:lpstr>agenda</vt:lpstr>
      <vt:lpstr>PowerPoint Presentation</vt:lpstr>
      <vt:lpstr>Loan Distribution Analysis</vt:lpstr>
      <vt:lpstr>Loan Distribution by Demographics</vt:lpstr>
      <vt:lpstr>BANK LOAN BY NATIONALITY</vt:lpstr>
      <vt:lpstr>Deposit distribution analysis</vt:lpstr>
      <vt:lpstr>Top 5 Age Groups by Bank Deposits</vt:lpstr>
      <vt:lpstr>Bank deposit by occupation</vt:lpstr>
      <vt:lpstr>Challenges Faced &amp; Solutions Implemented</vt:lpstr>
      <vt:lpstr>Final Conclusion</vt:lpstr>
      <vt:lpstr>💡 Suggestions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Bishakha Kapur</dc:creator>
  <cp:lastModifiedBy>Bishakha Kapur</cp:lastModifiedBy>
  <cp:revision>2</cp:revision>
  <dcterms:created xsi:type="dcterms:W3CDTF">2025-07-27T15:23:29Z</dcterms:created>
  <dcterms:modified xsi:type="dcterms:W3CDTF">2025-07-28T16:12:25Z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